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59" r:id="rId5"/>
    <p:sldId id="352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90" r:id="rId30"/>
    <p:sldId id="357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0BAF1A-11DF-EFAA-1F23-6F63C9FF4D8D}" name="Brittingham, Angela C. (Contractor)" initials="BAC(" userId="S::Angela.Brittingham@unnpp.gov::4e1a81ae-24a5-4c3b-9a2d-a6c8f05189c1" providerId="AD"/>
  <p188:author id="{D6CC4D3E-30B8-EA74-68F0-164810C21C31}" name="Weiderspahn, Nathan A. (Contractor)" initials="WNA(" userId="S::Nathan.Weiderspahn@unnpp.gov::dec53850-d693-4474-bc1d-a7e32da11786" providerId="AD"/>
  <p188:author id="{8088B384-423F-FE29-A270-6FE72DBECC30}" name="Minger, Meredith J. (Contractor)" initials="MMJ(" userId="S::Meredith.Minger@unnpp.gov::ee6194cb-ed0d-4ebe-a2fd-3273b629f0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784"/>
    <a:srgbClr val="3B5A69"/>
    <a:srgbClr val="0073AD"/>
    <a:srgbClr val="00283C"/>
    <a:srgbClr val="36174D"/>
    <a:srgbClr val="9CB9C8"/>
    <a:srgbClr val="7A6193"/>
    <a:srgbClr val="7030A0"/>
    <a:srgbClr val="193D4F"/>
    <a:srgbClr val="7F9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000"/>
            </a:lvl1pPr>
          </a:lstStyle>
          <a:p>
            <a:fld id="{2D9EC30E-1A71-4188-9BE7-E2A64929A436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279400"/>
            <a:ext cx="6610350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271" y="4090416"/>
            <a:ext cx="6645859" cy="492709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17508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9017508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/>
            </a:lvl1pPr>
          </a:lstStyle>
          <a:p>
            <a:fld id="{8530193B-564F-4854-8A52-728F3FB19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1pPr>
    <a:lvl2pPr marL="27432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2pPr>
    <a:lvl3pPr marL="54864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3pPr>
    <a:lvl4pPr marL="82296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4pPr>
    <a:lvl5pPr marL="109728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chemeClr val="bg1">
              <a:lumMod val="95000"/>
            </a:schemeClr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6721"/>
            <a:ext cx="9344024" cy="548640"/>
          </a:xfrm>
          <a:solidFill>
            <a:schemeClr val="accent2"/>
          </a:solidFill>
        </p:spPr>
        <p:txBody>
          <a:bodyPr lIns="45720" tIns="45720" rIns="45720" bIns="45720" anchor="ctr" anchorCtr="0"/>
          <a:lstStyle>
            <a:lvl1pPr marL="57150" indent="0" algn="l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637558"/>
            <a:ext cx="11338560" cy="455444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3A9631-35D1-644A-C3C2-7AE7AE2FAE40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3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8408"/>
            <a:ext cx="11339513" cy="360000"/>
          </a:xfrm>
          <a:solidFill>
            <a:schemeClr val="accent2"/>
          </a:solidFill>
        </p:spPr>
        <p:txBody>
          <a:bodyPr vert="horz" lIns="45720" tIns="45720" rIns="45720" bIns="45720" rtlCol="0" anchor="ctr" anchorCtr="0">
            <a:noAutofit/>
          </a:bodyPr>
          <a:lstStyle>
            <a:lvl1pPr>
              <a:defRPr lang="en-US" sz="1800" i="1" noProof="0">
                <a:solidFill>
                  <a:schemeClr val="bg1"/>
                </a:solidFill>
              </a:defRPr>
            </a:lvl1pPr>
          </a:lstStyle>
          <a:p>
            <a:pPr marL="571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40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0CCB41-9978-F99D-D0B4-238BB2101A4C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D2CEAB-5069-F063-4417-13B44464AA78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ubtitle 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8408"/>
            <a:ext cx="11339513" cy="360000"/>
          </a:xfrm>
          <a:solidFill>
            <a:schemeClr val="accent2"/>
          </a:solidFill>
        </p:spPr>
        <p:txBody>
          <a:bodyPr vert="horz" lIns="45720" tIns="45720" rIns="45720" bIns="45720" rtlCol="0" anchor="ctr" anchorCtr="0">
            <a:noAutofit/>
          </a:bodyPr>
          <a:lstStyle>
            <a:lvl1pPr>
              <a:defRPr lang="en-US" sz="1800" i="1" noProof="0">
                <a:solidFill>
                  <a:schemeClr val="bg1"/>
                </a:solidFill>
              </a:defRPr>
            </a:lvl1pPr>
          </a:lstStyle>
          <a:p>
            <a:pPr marL="571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28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 dirty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1998"/>
            <a:ext cx="11328000" cy="46792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C7978-A802-ED17-4599-9467BA75C784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1F8FCB-AEA5-1B18-ECCB-4CB0CDFA8B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34440"/>
          </a:xfrm>
          <a:solidFill>
            <a:schemeClr val="bg1"/>
          </a:solidFill>
        </p:spPr>
        <p:txBody>
          <a:bodyPr vert="horz" lIns="45720" tIns="180000" rIns="137160" bIns="180000" rtlCol="0" anchor="ctr" anchorCtr="0">
            <a:noAutofit/>
          </a:bodyPr>
          <a:lstStyle>
            <a:lvl1pPr algn="r">
              <a:defRPr lang="en-ZA" sz="5200" b="1" spc="-15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96920"/>
            <a:ext cx="6580188" cy="580921"/>
          </a:xfrm>
          <a:solidFill>
            <a:schemeClr val="accent2"/>
          </a:solidFill>
        </p:spPr>
        <p:txBody>
          <a:bodyPr vert="horz" lIns="91440" tIns="180000" rIns="91440" bIns="180000" rtlCol="0">
            <a:noAutofit/>
          </a:bodyPr>
          <a:lstStyle>
            <a:lvl1pPr marL="0" indent="0" algn="r">
              <a:buNone/>
              <a:defRPr lang="en-ZA" i="1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82505-BDBD-82FE-1E3A-5BBCE030B629}"/>
              </a:ext>
            </a:extLst>
          </p:cNvPr>
          <p:cNvSpPr/>
          <p:nvPr userDrawn="1"/>
        </p:nvSpPr>
        <p:spPr>
          <a:xfrm>
            <a:off x="3199874" y="4051200"/>
            <a:ext cx="8992126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DB6DC51-9AF8-7D06-2E2D-DC2AC07B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050" y="2153541"/>
            <a:ext cx="2252471" cy="28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olid Colo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08EBE-04A8-96CF-5225-F3E8B52E276D}"/>
              </a:ext>
            </a:extLst>
          </p:cNvPr>
          <p:cNvSpPr/>
          <p:nvPr userDrawn="1"/>
        </p:nvSpPr>
        <p:spPr>
          <a:xfrm>
            <a:off x="-1" y="-15320"/>
            <a:ext cx="9780103" cy="6818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872"/>
          </a:xfrm>
          <a:solidFill>
            <a:srgbClr val="F2F2F2"/>
          </a:solidFill>
        </p:spPr>
        <p:txBody>
          <a:bodyPr vert="horz" lIns="45720" tIns="180000" rIns="137160" bIns="180000" rtlCol="0" anchor="t">
            <a:noAutofit/>
          </a:bodyPr>
          <a:lstStyle>
            <a:lvl1pPr algn="r">
              <a:lnSpc>
                <a:spcPct val="100000"/>
              </a:lnSpc>
              <a:defRPr lang="en-ZA" sz="5200" b="1" spc="-15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72348"/>
            <a:ext cx="6580188" cy="580921"/>
          </a:xfrm>
          <a:solidFill>
            <a:schemeClr val="accent3"/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i="1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FC31D-1F33-C53D-7156-140F643DAD5C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0A54FB7-B61A-24D8-2205-DBC27289C1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8681" y="4271530"/>
            <a:ext cx="1812142" cy="22651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EE8332-4DDA-2290-F7D4-6FB3B4CEC083}"/>
              </a:ext>
            </a:extLst>
          </p:cNvPr>
          <p:cNvSpPr/>
          <p:nvPr userDrawn="1"/>
        </p:nvSpPr>
        <p:spPr>
          <a:xfrm>
            <a:off x="3199874" y="4051200"/>
            <a:ext cx="8992126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4553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872"/>
          </a:xfrm>
          <a:solidFill>
            <a:srgbClr val="F2F2F2"/>
          </a:solidFill>
        </p:spPr>
        <p:txBody>
          <a:bodyPr vert="horz" lIns="45720" tIns="180000" rIns="137160" bIns="180000" rtlCol="0" anchor="t">
            <a:noAutofit/>
          </a:bodyPr>
          <a:lstStyle>
            <a:lvl1pPr algn="r">
              <a:lnSpc>
                <a:spcPct val="100000"/>
              </a:lnSpc>
              <a:defRPr lang="en-ZA" sz="5200" b="1" spc="-15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72348"/>
            <a:ext cx="6580188" cy="580921"/>
          </a:xfrm>
          <a:solidFill>
            <a:schemeClr val="accent2"/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i="1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FC31D-1F33-C53D-7156-140F643DAD5C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0A54FB7-B61A-24D8-2205-DBC27289C1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8681" y="4271530"/>
            <a:ext cx="1812142" cy="22651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EE8332-4DDA-2290-F7D4-6FB3B4CEC083}"/>
              </a:ext>
            </a:extLst>
          </p:cNvPr>
          <p:cNvSpPr/>
          <p:nvPr userDrawn="1"/>
        </p:nvSpPr>
        <p:spPr>
          <a:xfrm>
            <a:off x="3199874" y="4051200"/>
            <a:ext cx="8992126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 Side) with Image">
    <p:bg>
      <p:bgPr>
        <a:solidFill>
          <a:schemeClr val="accent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45720" tIns="180000" rIns="137160" bIns="180000" rtlCol="0" anchor="t">
            <a:noAutofit/>
          </a:bodyPr>
          <a:lstStyle>
            <a:lvl1pPr algn="r">
              <a:lnSpc>
                <a:spcPct val="100000"/>
              </a:lnSpc>
              <a:defRPr lang="en-ZA" sz="5200" b="1" spc="-15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accent2"/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FC31D-1F33-C53D-7156-140F643DAD5C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BC4AF-D8C8-06C7-D964-7E8D91C8F5EE}"/>
              </a:ext>
            </a:extLst>
          </p:cNvPr>
          <p:cNvSpPr/>
          <p:nvPr userDrawn="1"/>
        </p:nvSpPr>
        <p:spPr>
          <a:xfrm>
            <a:off x="3199874" y="4051200"/>
            <a:ext cx="8992126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DEB76-37FB-9D61-BF2A-8CBBBB91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80223" y="4317547"/>
            <a:ext cx="1812141" cy="2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</a:t>
            </a:r>
            <a:br>
              <a:rPr lang="en-US" noProof="0"/>
            </a:br>
            <a:r>
              <a:rPr lang="en-US" noProof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137160" bIns="180000" rtlCol="0" anchor="t">
            <a:noAutofit/>
          </a:bodyPr>
          <a:lstStyle>
            <a:lvl1pPr algn="r">
              <a:lnSpc>
                <a:spcPct val="100000"/>
              </a:lnSpc>
              <a:defRPr lang="en-ZA" sz="6000" b="1" spc="-15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accent3">
              <a:alpha val="80000"/>
            </a:schemeClr>
          </a:solidFill>
        </p:spPr>
        <p:txBody>
          <a:bodyPr lIns="180000" tIns="180000" rIns="137160" bIns="1800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</a:t>
            </a:r>
            <a:br>
              <a:rPr lang="en-US" noProof="0"/>
            </a:br>
            <a:r>
              <a:rPr lang="en-US" noProof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accent3">
              <a:alpha val="80000"/>
            </a:schemeClr>
          </a:solidFill>
        </p:spPr>
        <p:txBody>
          <a:bodyPr lIns="182880" tIns="180000" rIns="137160" bIns="180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to edit section 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333333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accent3">
              <a:alpha val="80000"/>
            </a:schemeClr>
          </a:solidFill>
        </p:spPr>
        <p:txBody>
          <a:bodyPr vert="horz" lIns="182880" tIns="180000" rIns="13716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eft Lo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333333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463040"/>
          </a:xfrm>
          <a:solidFill>
            <a:schemeClr val="accent3">
              <a:alpha val="80000"/>
            </a:schemeClr>
          </a:solidFill>
        </p:spPr>
        <p:txBody>
          <a:bodyPr vert="horz" lIns="182880" tIns="180000" rIns="13716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AFA5EC-4001-B442-5E2F-8635A8D156D6}"/>
              </a:ext>
            </a:extLst>
          </p:cNvPr>
          <p:cNvSpPr/>
          <p:nvPr userDrawn="1"/>
        </p:nvSpPr>
        <p:spPr>
          <a:xfrm>
            <a:off x="0" y="5577667"/>
            <a:ext cx="2411412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554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mper Stick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72741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9268" y="1163129"/>
            <a:ext cx="9344024" cy="590155"/>
          </a:xfrm>
          <a:solidFill>
            <a:schemeClr val="accent3"/>
          </a:solidFill>
          <a:ln w="38100" cmpd="sng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103391"/>
              <a:satOff val="-15269"/>
              <a:lumOff val="41182"/>
              <a:alphaOff val="0"/>
            </a:schemeClr>
          </a:fillRef>
          <a:effectRef idx="2">
            <a:schemeClr val="accent3">
              <a:shade val="80000"/>
              <a:hueOff val="103391"/>
              <a:satOff val="-15269"/>
              <a:lumOff val="41182"/>
              <a:alphaOff val="0"/>
            </a:schemeClr>
          </a:effectRef>
          <a:fontRef idx="minor">
            <a:schemeClr val="lt1"/>
          </a:fontRef>
        </p:style>
        <p:txBody>
          <a:bodyPr lIns="180000" tIns="45720" rIns="180000" bIns="45720" anchor="ctr" anchorCtr="0"/>
          <a:lstStyle>
            <a:lvl1pPr marL="0" indent="0" algn="ctr">
              <a:buNone/>
              <a:defRPr b="1" strike="noStrik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Bumper Sticker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951596"/>
            <a:ext cx="11338560" cy="424040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5F138-2478-226D-FD49-08A23A46233A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33CF99-229A-64DB-75C0-22D00FBF0747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8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40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 algn="r"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to edit section 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09682"/>
            <a:ext cx="2411412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700" y="4114627"/>
            <a:ext cx="5956300" cy="1095056"/>
          </a:xfrm>
          <a:solidFill>
            <a:schemeClr val="accent3">
              <a:alpha val="80000"/>
            </a:schemeClr>
          </a:solidFill>
        </p:spPr>
        <p:txBody>
          <a:bodyPr vert="horz" lIns="182880" tIns="180000" rIns="137160" bIns="180000" rtlCol="0">
            <a:noAutofit/>
          </a:bodyPr>
          <a:lstStyle>
            <a:lvl1pPr marL="0" indent="0" algn="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95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ight Lo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073B4-5A0A-8489-EBAD-65A6F396F2A2}"/>
              </a:ext>
            </a:extLst>
          </p:cNvPr>
          <p:cNvSpPr/>
          <p:nvPr userDrawn="1"/>
        </p:nvSpPr>
        <p:spPr>
          <a:xfrm>
            <a:off x="10522857" y="0"/>
            <a:ext cx="1669143" cy="6371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40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 algn="r"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to edit section 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577667"/>
            <a:ext cx="2411412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700" y="4114627"/>
            <a:ext cx="5956300" cy="1463040"/>
          </a:xfrm>
          <a:solidFill>
            <a:schemeClr val="accent3">
              <a:alpha val="80000"/>
            </a:schemeClr>
          </a:solidFill>
        </p:spPr>
        <p:txBody>
          <a:bodyPr vert="horz" lIns="182880" tIns="180000" rIns="137160" bIns="180000" rtlCol="0">
            <a:noAutofit/>
          </a:bodyPr>
          <a:lstStyle>
            <a:lvl1pPr marL="0" indent="0" algn="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433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Righ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5150" y="3802899"/>
            <a:ext cx="4844850" cy="985000"/>
          </a:xfrm>
          <a:solidFill>
            <a:schemeClr val="bg1"/>
          </a:solidFill>
        </p:spPr>
        <p:txBody>
          <a:bodyPr lIns="91440" tIns="180000" rIns="137160" bIns="180000"/>
          <a:lstStyle>
            <a:lvl1pPr algn="r">
              <a:lnSpc>
                <a:spcPct val="100000"/>
              </a:lnSpc>
              <a:defRPr sz="56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15150" y="4787900"/>
            <a:ext cx="4844850" cy="1162800"/>
          </a:xfrm>
          <a:solidFill>
            <a:schemeClr val="accent3">
              <a:alpha val="80000"/>
            </a:schemeClr>
          </a:solidFill>
        </p:spPr>
        <p:txBody>
          <a:bodyPr lIns="91440" tIns="180000" rIns="137160" bIns="180000"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688074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Righ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9486" y="588774"/>
            <a:ext cx="5170514" cy="985000"/>
          </a:xfrm>
          <a:solidFill>
            <a:schemeClr val="bg1"/>
          </a:solidFill>
        </p:spPr>
        <p:txBody>
          <a:bodyPr lIns="137160" tIns="180000" rIns="91440" bIns="180000"/>
          <a:lstStyle>
            <a:lvl1pPr algn="r">
              <a:lnSpc>
                <a:spcPct val="100000"/>
              </a:lnSpc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89486" y="1573775"/>
            <a:ext cx="5170514" cy="1162800"/>
          </a:xfrm>
          <a:solidFill>
            <a:schemeClr val="accent3">
              <a:alpha val="80000"/>
            </a:schemeClr>
          </a:solidFill>
        </p:spPr>
        <p:txBody>
          <a:bodyPr lIns="91440" tIns="180000" rIns="137160" bIns="180000"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73774"/>
            <a:ext cx="5472000" cy="4094338"/>
          </a:xfrm>
        </p:spPr>
        <p:txBody>
          <a:bodyPr anchor="t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473949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654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Lef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720" y="588774"/>
            <a:ext cx="5174688" cy="985000"/>
          </a:xfrm>
          <a:solidFill>
            <a:schemeClr val="bg1"/>
          </a:solidFill>
        </p:spPr>
        <p:txBody>
          <a:bodyPr lIns="91440" tIns="180000" rIns="137160" bIns="180000"/>
          <a:lstStyle>
            <a:lvl1pPr algn="l">
              <a:lnSpc>
                <a:spcPct val="100000"/>
              </a:lnSpc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5720" y="1573775"/>
            <a:ext cx="5174688" cy="1162800"/>
          </a:xfrm>
          <a:solidFill>
            <a:schemeClr val="accent3">
              <a:alpha val="80000"/>
            </a:schemeClr>
          </a:solidFill>
        </p:spPr>
        <p:txBody>
          <a:bodyPr lIns="91440" tIns="180000" rIns="137160" bIns="180000"/>
          <a:lstStyle>
            <a:lvl1pPr marL="57150" indent="0" algn="l">
              <a:buNone/>
              <a:defRPr lang="en-US" sz="2000" i="1" kern="12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4000" y="1573774"/>
            <a:ext cx="5472000" cy="409433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noProof="0"/>
            </a:lvl1pPr>
            <a:lvl2pPr>
              <a:defRPr lang="en-US" noProof="0"/>
            </a:lvl2pPr>
            <a:lvl3pPr>
              <a:defRPr lang="en-US" noProof="0"/>
            </a:lvl3pPr>
            <a:lvl4pPr>
              <a:defRPr lang="en-US" noProof="0"/>
            </a:lvl4pPr>
            <a:lvl5pPr>
              <a:defRPr lang="en-US" noProof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3138996" y="473949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057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Lef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28" y="3802899"/>
            <a:ext cx="4846271" cy="985000"/>
          </a:xfrm>
          <a:solidFill>
            <a:schemeClr val="bg1"/>
          </a:solidFill>
        </p:spPr>
        <p:txBody>
          <a:bodyPr lIns="91440" tIns="180000" rIns="137160" bIns="180000"/>
          <a:lstStyle>
            <a:lvl1pPr algn="l">
              <a:lnSpc>
                <a:spcPct val="100000"/>
              </a:lnSpc>
              <a:defRPr sz="56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628" y="4787900"/>
            <a:ext cx="4846271" cy="1162800"/>
          </a:xfrm>
          <a:solidFill>
            <a:schemeClr val="accent3">
              <a:alpha val="80000"/>
            </a:schemeClr>
          </a:solidFill>
        </p:spPr>
        <p:txBody>
          <a:bodyPr lIns="91440" tIns="180000" rIns="137160" bIns="180000"/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371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322629" y="3700775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2481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 Layout Lef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3A6AA7-51E3-7993-21A7-1BDC7DB63164}"/>
              </a:ext>
            </a:extLst>
          </p:cNvPr>
          <p:cNvSpPr/>
          <p:nvPr userDrawn="1"/>
        </p:nvSpPr>
        <p:spPr>
          <a:xfrm>
            <a:off x="6096000" y="0"/>
            <a:ext cx="6096000" cy="6371351"/>
          </a:xfrm>
          <a:prstGeom prst="rect">
            <a:avLst/>
          </a:prstGeom>
          <a:solidFill>
            <a:srgbClr val="00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noFill/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28" y="3802899"/>
            <a:ext cx="4846271" cy="985000"/>
          </a:xfrm>
          <a:solidFill>
            <a:schemeClr val="bg1"/>
          </a:solidFill>
        </p:spPr>
        <p:txBody>
          <a:bodyPr lIns="91440" tIns="180000" rIns="137160" bIns="180000"/>
          <a:lstStyle>
            <a:lvl1pPr algn="l">
              <a:lnSpc>
                <a:spcPct val="100000"/>
              </a:lnSpc>
              <a:defRPr sz="56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628" y="4787900"/>
            <a:ext cx="4846271" cy="1162800"/>
          </a:xfrm>
          <a:solidFill>
            <a:srgbClr val="00283C"/>
          </a:solidFill>
        </p:spPr>
        <p:txBody>
          <a:bodyPr lIns="91440" tIns="180000" rIns="137160" bIns="180000"/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371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322629" y="3700775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597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rgbClr val="F2F2F2"/>
          </a:solidFill>
        </p:spPr>
        <p:txBody>
          <a:bodyPr lIns="45720" tIns="180000" rIns="45720" bIns="180000"/>
          <a:lstStyle>
            <a:lvl1pPr algn="r">
              <a:defRPr sz="51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accent3">
              <a:alpha val="80000"/>
            </a:schemeClr>
          </a:solidFill>
        </p:spPr>
        <p:txBody>
          <a:bodyPr lIns="137160" tIns="180000" rIns="13716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1869795"/>
            <a:ext cx="6641900" cy="1124345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defRPr sz="51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994" y="2994141"/>
            <a:ext cx="6641626" cy="590155"/>
          </a:xfrm>
          <a:solidFill>
            <a:schemeClr val="accent3">
              <a:alpha val="80000"/>
            </a:schemeClr>
          </a:solidFill>
        </p:spPr>
        <p:txBody>
          <a:bodyPr lIns="137160" tIns="180000" rIns="13716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5023445" y="1762069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9970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accent3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mper Stick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9268" y="5601845"/>
            <a:ext cx="9344024" cy="590155"/>
          </a:xfrm>
          <a:solidFill>
            <a:schemeClr val="accent3"/>
          </a:solidFill>
          <a:ln w="38100" cmpd="sng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103391"/>
              <a:satOff val="-15269"/>
              <a:lumOff val="41182"/>
              <a:alphaOff val="0"/>
            </a:schemeClr>
          </a:fillRef>
          <a:effectRef idx="2">
            <a:schemeClr val="accent3">
              <a:shade val="80000"/>
              <a:hueOff val="103391"/>
              <a:satOff val="-15269"/>
              <a:lumOff val="41182"/>
              <a:alphaOff val="0"/>
            </a:schemeClr>
          </a:effectRef>
          <a:fontRef idx="minor">
            <a:schemeClr val="lt1"/>
          </a:fontRef>
        </p:style>
        <p:txBody>
          <a:bodyPr lIns="180000" tIns="45720" rIns="180000" bIns="45720" anchor="ctr" anchorCtr="0"/>
          <a:lstStyle>
            <a:lvl1pPr marL="0" indent="0" algn="ctr">
              <a:buNone/>
              <a:defRPr b="1" strike="noStrik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Bumper Sticker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253236"/>
            <a:ext cx="11338560" cy="424040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61DD6-1AF2-F760-C0A1-25D0CC55C3DC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96CEC-3323-C6D1-D820-B6E68265FCD7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02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rgbClr val="00283C"/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bg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481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278297"/>
            <a:ext cx="11338560" cy="491370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AD67B4-E7D3-9D1F-3112-E556939A23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1" y="-1"/>
            <a:ext cx="429768" cy="6803351"/>
          </a:xfrm>
          <a:solidFill>
            <a:schemeClr val="accent2">
              <a:alpha val="80000"/>
            </a:schemeClr>
          </a:solidFill>
        </p:spPr>
        <p:txBody>
          <a:bodyPr lIns="180000" tIns="180000" rIns="180000" bIns="4572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9F01A-9077-AECF-A8FB-F71015490C68}"/>
              </a:ext>
            </a:extLst>
          </p:cNvPr>
          <p:cNvSpPr/>
          <p:nvPr userDrawn="1"/>
        </p:nvSpPr>
        <p:spPr>
          <a:xfrm>
            <a:off x="429767" y="969264"/>
            <a:ext cx="9347401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D3E880-664B-DBC8-282C-C96B935D71B4}"/>
              </a:ext>
            </a:extLst>
          </p:cNvPr>
          <p:cNvCxnSpPr>
            <a:cxnSpLocks/>
          </p:cNvCxnSpPr>
          <p:nvPr userDrawn="1"/>
        </p:nvCxnSpPr>
        <p:spPr>
          <a:xfrm>
            <a:off x="429619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85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278297"/>
            <a:ext cx="11338560" cy="491370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33CF99-229A-64DB-75C0-22D00FBF0747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472A0D8-6ECC-F7FA-87C3-408FC67074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1" y="0"/>
            <a:ext cx="421239" cy="6857999"/>
          </a:xfrm>
          <a:solidFill>
            <a:schemeClr val="accent2">
              <a:alpha val="80000"/>
            </a:schemeClr>
          </a:solidFill>
        </p:spPr>
        <p:txBody>
          <a:bodyPr lIns="180000" tIns="180000" rIns="180000" bIns="4572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380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88A881-41AB-0E97-EC2B-A3A5DFF08187}"/>
              </a:ext>
            </a:extLst>
          </p:cNvPr>
          <p:cNvSpPr/>
          <p:nvPr userDrawn="1"/>
        </p:nvSpPr>
        <p:spPr>
          <a:xfrm>
            <a:off x="432000" y="1851038"/>
            <a:ext cx="198424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03515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E0ED04-16F6-4755-8927-64BF1BEC8E26}"/>
              </a:ext>
            </a:extLst>
          </p:cNvPr>
          <p:cNvCxnSpPr>
            <a:cxnSpLocks/>
          </p:cNvCxnSpPr>
          <p:nvPr userDrawn="1"/>
        </p:nvCxnSpPr>
        <p:spPr>
          <a:xfrm>
            <a:off x="432000" y="1843276"/>
            <a:ext cx="393203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descr="Accent block left">
            <a:extLst>
              <a:ext uri="{FF2B5EF4-FFF2-40B4-BE49-F238E27FC236}">
                <a16:creationId xmlns:a16="http://schemas.microsoft.com/office/drawing/2014/main" id="{0DB1B1A8-F958-C955-8B14-800F4E051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90888" y="313295"/>
            <a:ext cx="1073149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Accent block left">
            <a:extLst>
              <a:ext uri="{FF2B5EF4-FFF2-40B4-BE49-F238E27FC236}">
                <a16:creationId xmlns:a16="http://schemas.microsoft.com/office/drawing/2014/main" id="{F35CBD03-1657-60BC-DA81-1546C661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000" y="1835514"/>
            <a:ext cx="1984175" cy="11482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03513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E932-D76B-374A-5A5A-67E6F492E016}"/>
              </a:ext>
            </a:extLst>
          </p:cNvPr>
          <p:cNvCxnSpPr>
            <a:cxnSpLocks/>
          </p:cNvCxnSpPr>
          <p:nvPr userDrawn="1"/>
        </p:nvCxnSpPr>
        <p:spPr>
          <a:xfrm>
            <a:off x="432000" y="1843276"/>
            <a:ext cx="393203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 descr="Accent block left">
            <a:extLst>
              <a:ext uri="{FF2B5EF4-FFF2-40B4-BE49-F238E27FC236}">
                <a16:creationId xmlns:a16="http://schemas.microsoft.com/office/drawing/2014/main" id="{F63C3E21-92B8-4E95-59D0-E011641A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90888" y="313295"/>
            <a:ext cx="1073149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40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28440"/>
            <a:ext cx="2160000" cy="48628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328440"/>
            <a:ext cx="2160588" cy="486281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328440"/>
            <a:ext cx="2160588" cy="486281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323975"/>
            <a:ext cx="2160588" cy="486281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323801"/>
            <a:ext cx="2160588" cy="4867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30413-27DB-A628-7341-57E0E787E727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2B58F-DDFD-515E-B5DF-E3D363BA8C01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0FA7E-5459-FD6B-8539-C421B916CA4F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no su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28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 dirty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5BC71-AA65-BB43-9EC9-B85AA01B42A9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415061-9567-203C-7626-0B6C73CA95CF}"/>
              </a:ext>
            </a:extLst>
          </p:cNvPr>
          <p:cNvCxnSpPr>
            <a:cxnSpLocks/>
          </p:cNvCxnSpPr>
          <p:nvPr userDrawn="1"/>
        </p:nvCxnSpPr>
        <p:spPr>
          <a:xfrm>
            <a:off x="432000" y="942408"/>
            <a:ext cx="11327998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12280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0" y="2314327"/>
            <a:ext cx="4191000" cy="1015212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150" dirty="0"/>
            </a:lvl1pPr>
          </a:lstStyle>
          <a:p>
            <a:pPr lvl="0" algn="r"/>
            <a:r>
              <a:rPr lang="en-US" noProof="0" dirty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0" y="3473678"/>
            <a:ext cx="3367542" cy="316800"/>
          </a:xfrm>
          <a:solidFill>
            <a:schemeClr val="accent2"/>
          </a:solidFill>
        </p:spPr>
        <p:txBody>
          <a:bodyPr rIns="7200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1000" y="3822695"/>
            <a:ext cx="3367542" cy="316800"/>
          </a:xfrm>
          <a:solidFill>
            <a:schemeClr val="accent2"/>
          </a:solidFill>
        </p:spPr>
        <p:txBody>
          <a:bodyPr rIns="7200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00" y="4171712"/>
            <a:ext cx="3367542" cy="316800"/>
          </a:xfrm>
          <a:solidFill>
            <a:schemeClr val="accent2"/>
          </a:solidFill>
        </p:spPr>
        <p:txBody>
          <a:bodyPr rIns="7200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1000" y="4520729"/>
            <a:ext cx="3367542" cy="316800"/>
          </a:xfrm>
          <a:solidFill>
            <a:schemeClr val="accent2"/>
          </a:solidFill>
        </p:spPr>
        <p:txBody>
          <a:bodyPr rIns="7200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201885"/>
            <a:ext cx="3733800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59010-8154-3BE1-18AB-8250F8A44E7B}"/>
              </a:ext>
            </a:extLst>
          </p:cNvPr>
          <p:cNvSpPr/>
          <p:nvPr userDrawn="1"/>
        </p:nvSpPr>
        <p:spPr>
          <a:xfrm>
            <a:off x="9401767" y="3329539"/>
            <a:ext cx="2790233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5E2F4-7892-82BF-283D-73FC0C26A131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45720" rIns="45720"/>
          <a:lstStyle>
            <a:lvl1pPr>
              <a:defRPr lang="en-US" sz="3200" b="1" kern="1200" spc="0" noProof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A16FAD-9ED6-4D8B-80C0-84677208F79B}"/>
              </a:ext>
            </a:extLst>
          </p:cNvPr>
          <p:cNvCxnSpPr>
            <a:cxnSpLocks/>
          </p:cNvCxnSpPr>
          <p:nvPr userDrawn="1"/>
        </p:nvCxnSpPr>
        <p:spPr>
          <a:xfrm>
            <a:off x="432000" y="864000"/>
            <a:ext cx="11327998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3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278297"/>
            <a:ext cx="11338560" cy="491370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5B0F9C-F3E9-045F-D69A-F20CB51BB6FC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4597-CE59-EE24-76C8-4F4698C7FFB1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88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45720" rIns="4572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2E7B6F-8558-4656-80F0-09E2109C40E4}"/>
              </a:ext>
            </a:extLst>
          </p:cNvPr>
          <p:cNvCxnSpPr>
            <a:cxnSpLocks/>
          </p:cNvCxnSpPr>
          <p:nvPr userDrawn="1"/>
        </p:nvCxnSpPr>
        <p:spPr>
          <a:xfrm>
            <a:off x="432000" y="864000"/>
            <a:ext cx="11327998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548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96472B-74B8-3DF2-B2F8-BD508E5E79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283C"/>
              </a:gs>
              <a:gs pos="0">
                <a:srgbClr val="3B5A69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05EF2-E391-D46D-343F-C757F8F5E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14702" y="1877007"/>
            <a:ext cx="2162594" cy="2703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FD5C8-202E-1756-2081-8B60DB2A28AD}"/>
              </a:ext>
            </a:extLst>
          </p:cNvPr>
          <p:cNvSpPr txBox="1"/>
          <p:nvPr userDrawn="1"/>
        </p:nvSpPr>
        <p:spPr>
          <a:xfrm>
            <a:off x="1962538" y="5717115"/>
            <a:ext cx="8266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One Team, One Mission.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www.BPMIonline.com</a:t>
            </a:r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96472B-74B8-3DF2-B2F8-BD508E5E79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05EF2-E391-D46D-343F-C757F8F5E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14702" y="1886337"/>
            <a:ext cx="2162593" cy="2703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FD5C8-202E-1756-2081-8B60DB2A28AD}"/>
              </a:ext>
            </a:extLst>
          </p:cNvPr>
          <p:cNvSpPr txBox="1"/>
          <p:nvPr userDrawn="1"/>
        </p:nvSpPr>
        <p:spPr>
          <a:xfrm>
            <a:off x="1962538" y="5717115"/>
            <a:ext cx="8266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One Team, One Mission.</a:t>
            </a:r>
          </a:p>
          <a:p>
            <a:pPr algn="ctr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www.BPMIonline.com</a:t>
            </a:r>
          </a:p>
        </p:txBody>
      </p:sp>
    </p:spTree>
    <p:extLst>
      <p:ext uri="{BB962C8B-B14F-4D97-AF65-F5344CB8AC3E}">
        <p14:creationId xmlns:p14="http://schemas.microsoft.com/office/powerpoint/2010/main" val="2220007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4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057C293-4FFB-D506-9F7E-FEEBA95C80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8408"/>
            <a:ext cx="9344024" cy="457200"/>
          </a:xfrm>
          <a:solidFill>
            <a:schemeClr val="accent2"/>
          </a:solidFill>
        </p:spPr>
        <p:txBody>
          <a:bodyPr vert="horz" lIns="45720" tIns="45720" rIns="45720" bIns="45720" rtlCol="0" anchor="ctr" anchorCtr="0">
            <a:noAutofit/>
          </a:bodyPr>
          <a:lstStyle>
            <a:lvl1pPr>
              <a:defRPr lang="en-US" i="1" noProof="0">
                <a:solidFill>
                  <a:schemeClr val="bg1"/>
                </a:solidFill>
              </a:defRPr>
            </a:lvl1pPr>
          </a:lstStyle>
          <a:p>
            <a:pPr marL="571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704357"/>
            <a:ext cx="54864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799" y="2211705"/>
            <a:ext cx="5486400" cy="40568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887" y="1704882"/>
            <a:ext cx="54864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6" y="2208881"/>
            <a:ext cx="5486400" cy="405931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589533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589533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C92DE4C-550E-AB51-78DB-F61787169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D37E8-64CD-A246-1B7B-6A7E21A4CBF5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C27AE3-7D45-2E04-CAB7-57759CCF8775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descr="Accent block left">
            <a:extLst>
              <a:ext uri="{FF2B5EF4-FFF2-40B4-BE49-F238E27FC236}">
                <a16:creationId xmlns:a16="http://schemas.microsoft.com/office/drawing/2014/main" id="{738DEE28-9809-6657-263E-7C2636376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799" y="2059932"/>
            <a:ext cx="5486400" cy="1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Rectangle 4" descr="Accent block left">
            <a:extLst>
              <a:ext uri="{FF2B5EF4-FFF2-40B4-BE49-F238E27FC236}">
                <a16:creationId xmlns:a16="http://schemas.microsoft.com/office/drawing/2014/main" id="{63309470-FEF7-F7BB-310F-7C63DBF9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059932"/>
            <a:ext cx="5486400" cy="1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No Sub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394671"/>
            <a:ext cx="5486400" cy="548640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799" y="2088113"/>
            <a:ext cx="5486400" cy="41804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887" y="1395196"/>
            <a:ext cx="5486400" cy="548640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6" y="2085213"/>
            <a:ext cx="5486400" cy="418298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279847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" noProof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279847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C92DE4C-550E-AB51-78DB-F61787169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D37E8-64CD-A246-1B7B-6A7E21A4CBF5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2" name="Rectangle 1" descr="Accent block left">
            <a:extLst>
              <a:ext uri="{FF2B5EF4-FFF2-40B4-BE49-F238E27FC236}">
                <a16:creationId xmlns:a16="http://schemas.microsoft.com/office/drawing/2014/main" id="{738DEE28-9809-6657-263E-7C2636376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799" y="1943311"/>
            <a:ext cx="5486400" cy="1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Rectangle 4" descr="Accent block left">
            <a:extLst>
              <a:ext uri="{FF2B5EF4-FFF2-40B4-BE49-F238E27FC236}">
                <a16:creationId xmlns:a16="http://schemas.microsoft.com/office/drawing/2014/main" id="{63309470-FEF7-F7BB-310F-7C63DBF9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943311"/>
            <a:ext cx="5486400" cy="1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C6157-F9BD-63DE-7E16-A1049A6C88D2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5BA841-1DE4-DEEA-AD50-83AE42331009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40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No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40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84801"/>
            <a:ext cx="1984175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84801"/>
            <a:ext cx="1984175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9269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9269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A84F3-9987-3666-92DB-AD446ABDC7EB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E49CD8-7BA4-E489-38E6-F990829615C4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8408"/>
            <a:ext cx="11339513" cy="360000"/>
          </a:xfrm>
          <a:solidFill>
            <a:schemeClr val="accent2"/>
          </a:solidFill>
        </p:spPr>
        <p:txBody>
          <a:bodyPr vert="horz" lIns="45720" tIns="45720" rIns="45720" bIns="45720" rtlCol="0" anchor="ctr" anchorCtr="0">
            <a:noAutofit/>
          </a:bodyPr>
          <a:lstStyle>
            <a:lvl1pPr>
              <a:defRPr lang="en-US" sz="1800" i="1" noProof="0">
                <a:solidFill>
                  <a:schemeClr val="bg1"/>
                </a:solidFill>
              </a:defRPr>
            </a:lvl1pPr>
          </a:lstStyle>
          <a:p>
            <a:pPr marL="571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40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C01C1E-DC63-B7EF-A1B9-4AD63C6BEF65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800C05-45AE-BE74-4AED-6841811997AA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175657"/>
            <a:ext cx="5460114" cy="500130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175657"/>
            <a:ext cx="5448115" cy="500130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9AB3CF-260D-5069-7836-BC449D6F6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7D543-82A3-7725-BDDB-2F9F78321B0A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C18A9-CD6D-3016-8B95-55A3094D2DD2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6872D8-4CA2-5D8C-5BBA-2E735663D9DC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1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11760000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33476"/>
            <a:ext cx="11328000" cy="5057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BD13A3-8A4D-A9C5-BE37-E17195719F34}"/>
              </a:ext>
            </a:extLst>
          </p:cNvPr>
          <p:cNvSpPr txBox="1">
            <a:spLocks/>
          </p:cNvSpPr>
          <p:nvPr userDrawn="1"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30A658C-F337-D2A5-6EAC-094884CBFCEC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81562" y="6408022"/>
            <a:ext cx="1131775" cy="3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811" r:id="rId3"/>
    <p:sldLayoutId id="2147483677" r:id="rId4"/>
    <p:sldLayoutId id="2147483659" r:id="rId5"/>
    <p:sldLayoutId id="2147483805" r:id="rId6"/>
    <p:sldLayoutId id="2147483671" r:id="rId7"/>
    <p:sldLayoutId id="2147483652" r:id="rId8"/>
    <p:sldLayoutId id="2147483812" r:id="rId9"/>
    <p:sldLayoutId id="2147483656" r:id="rId10"/>
    <p:sldLayoutId id="2147483650" r:id="rId11"/>
    <p:sldLayoutId id="2147483679" r:id="rId12"/>
    <p:sldLayoutId id="2147483817" r:id="rId13"/>
    <p:sldLayoutId id="2147483649" r:id="rId14"/>
    <p:sldLayoutId id="2147483807" r:id="rId15"/>
    <p:sldLayoutId id="2147483662" r:id="rId16"/>
    <p:sldLayoutId id="2147483663" r:id="rId17"/>
    <p:sldLayoutId id="2147483668" r:id="rId18"/>
    <p:sldLayoutId id="2147483804" r:id="rId19"/>
    <p:sldLayoutId id="2147483713" r:id="rId20"/>
    <p:sldLayoutId id="2147483773" r:id="rId21"/>
    <p:sldLayoutId id="2147483658" r:id="rId22"/>
    <p:sldLayoutId id="2147483810" r:id="rId23"/>
    <p:sldLayoutId id="2147483681" r:id="rId24"/>
    <p:sldLayoutId id="2147483809" r:id="rId25"/>
    <p:sldLayoutId id="2147483815" r:id="rId26"/>
    <p:sldLayoutId id="2147483666" r:id="rId27"/>
    <p:sldLayoutId id="2147483680" r:id="rId28"/>
    <p:sldLayoutId id="2147483660" r:id="rId29"/>
    <p:sldLayoutId id="2147483814" r:id="rId30"/>
    <p:sldLayoutId id="2147483682" r:id="rId31"/>
    <p:sldLayoutId id="2147483743" r:id="rId32"/>
    <p:sldLayoutId id="2147483673" r:id="rId33"/>
    <p:sldLayoutId id="2147483674" r:id="rId34"/>
    <p:sldLayoutId id="2147483657" r:id="rId35"/>
    <p:sldLayoutId id="2147483669" r:id="rId36"/>
    <p:sldLayoutId id="2147483664" r:id="rId37"/>
    <p:sldLayoutId id="2147483675" r:id="rId38"/>
    <p:sldLayoutId id="2147483703" r:id="rId39"/>
    <p:sldLayoutId id="2147483806" r:id="rId40"/>
    <p:sldLayoutId id="2147483672" r:id="rId41"/>
    <p:sldLayoutId id="2147483813" r:id="rId42"/>
    <p:sldLayoutId id="2147483816" r:id="rId4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spc="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18288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40080" indent="-182880" algn="l" defTabSz="914400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−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822960" indent="18288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 3" panose="05040102010807070707" pitchFamily="18" charset="2"/>
        <a:buChar char="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8016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4592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C4CE-C0F0-A2B1-0AC7-4EFB46C2C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Instructions for BPMI Interviewee Expense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1994D-3F9D-87C4-C142-96775B85C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Reimbursable Interview Expenses</a:t>
            </a:r>
          </a:p>
        </p:txBody>
      </p:sp>
    </p:spTree>
    <p:extLst>
      <p:ext uri="{BB962C8B-B14F-4D97-AF65-F5344CB8AC3E}">
        <p14:creationId xmlns:p14="http://schemas.microsoft.com/office/powerpoint/2010/main" val="378964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9571-04F4-4247-3DF4-81992F49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Bank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605B4-8204-E23E-1D16-178F277487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Update bank information</a:t>
            </a:r>
          </a:p>
          <a:p>
            <a:pPr lvl="1"/>
            <a:r>
              <a:rPr lang="en-US" dirty="0"/>
              <a:t>Reimbursement can be direct deposited</a:t>
            </a:r>
          </a:p>
          <a:p>
            <a:r>
              <a:rPr lang="en-US" dirty="0"/>
              <a:t>Nothing else needs to be updated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162C-7FC7-B31D-DA6B-6E044347451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6B1AA-8E4C-0BEC-2E3D-B9331086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942" y="2458200"/>
            <a:ext cx="69246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9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FCEF-9BE3-1393-32D7-38B02C00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Bank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896E-AAAF-66F8-31AD-0F90E8908B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Complete the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fields</a:t>
            </a:r>
          </a:p>
          <a:p>
            <a:r>
              <a:rPr lang="en-US" dirty="0"/>
              <a:t>Your banking information is safe and secure. No one can see your information at BPMI or Concur.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89B32-0258-DE25-FD85-530ADBF28B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5" name="Shape 146">
            <a:extLst>
              <a:ext uri="{FF2B5EF4-FFF2-40B4-BE49-F238E27FC236}">
                <a16:creationId xmlns:a16="http://schemas.microsoft.com/office/drawing/2014/main" id="{3EC0E7ED-0FBA-02A8-00A6-22BFB544740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3002" y="2386893"/>
            <a:ext cx="4176555" cy="319281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13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A688-6614-5B59-9358-19DB5F77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Penny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23D20-7417-B4BA-E215-BEF688CE40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Concur will put a penny into your bank account.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Then take the penny out of your account.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This is to ensure your account information is accurate for your reimbursement.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This process will take a few days, so start your report sooner than later!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4F202-48BC-F207-3483-71DEC0546AB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4703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4FA1-1E45-4107-EEBD-CFC5D9F1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Expense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EB97-C3D3-6685-6CBA-41FDF89653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Concur to go back to the home page.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CC00E-CF35-7669-E0BE-0A22128F00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E170A-A1B2-74C3-F9AA-CD365158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688211"/>
            <a:ext cx="75628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788C-AC03-09F8-0877-16D9740A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3395-6C91-BD1D-BCCF-FCB5371C8E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Start a Report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24325-93CD-BAB2-4C29-53876EED42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1F8E9-75DF-79FF-509C-0756ACC2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20" y="1872996"/>
            <a:ext cx="685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4272-C341-AD5B-C9F0-FE07B620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Expense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E98B-773D-D4C1-AC06-68CD6C7B7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 Name: Your full name and date of interview (i.e. Jane Doe 01/01/2024) </a:t>
            </a:r>
          </a:p>
          <a:p>
            <a:r>
              <a:rPr lang="en-US" dirty="0"/>
              <a:t>Trip Type: Applicant Interview</a:t>
            </a:r>
          </a:p>
          <a:p>
            <a:r>
              <a:rPr lang="en-US" dirty="0"/>
              <a:t>Trip Purpose: Applicant Interview</a:t>
            </a:r>
          </a:p>
          <a:p>
            <a:r>
              <a:rPr lang="en-US" dirty="0"/>
              <a:t>Department: Human Resources</a:t>
            </a:r>
          </a:p>
          <a:p>
            <a:r>
              <a:rPr lang="en-US" dirty="0"/>
              <a:t>Click Next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97D4D-B135-7B62-DEB8-1D808E5C31C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BE797-F917-48AE-5CA0-78D3B2E4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2865120"/>
            <a:ext cx="5238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9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2513-F92B-44F3-8FA6-E611AB89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Allowances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49CC0-23EF-61C1-0CF6-7A33740116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NO for Travel Allowances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242D-64E0-6509-6DC5-22996202D3E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A0B27-7A43-B9D5-7C9D-DF76E8BC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92" y="1673542"/>
            <a:ext cx="62769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297-3572-BC9D-2BA1-15EA0732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0F71-4A4C-C0E0-266A-860992FE2A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Type Interview into the expense type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D21DE-BEC7-5846-1259-D66283AD06D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A9B1C-5770-20B9-13F2-4CA189DFA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57" y="1879282"/>
            <a:ext cx="5419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0833-9813-D8BD-8774-DB0836F7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A4D6B-B1F0-76FE-BE49-683F1033FE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Expense Type: Interview Expenses</a:t>
            </a:r>
          </a:p>
          <a:p>
            <a:r>
              <a:rPr lang="en-US" dirty="0"/>
              <a:t>Interview Expense Type: Select appropriate </a:t>
            </a:r>
          </a:p>
          <a:p>
            <a:r>
              <a:rPr lang="en-US" dirty="0"/>
              <a:t>Transaction Date: date of transaction</a:t>
            </a:r>
          </a:p>
          <a:p>
            <a:r>
              <a:rPr lang="en-US" dirty="0"/>
              <a:t>Vendor Name: Name of Vendor</a:t>
            </a:r>
          </a:p>
          <a:p>
            <a:r>
              <a:rPr lang="en-US" dirty="0"/>
              <a:t>Amount: Amount of expense</a:t>
            </a:r>
          </a:p>
          <a:p>
            <a:r>
              <a:rPr lang="en-US" dirty="0"/>
              <a:t>Click Save</a:t>
            </a:r>
          </a:p>
          <a:p>
            <a:r>
              <a:rPr lang="en-US" dirty="0"/>
              <a:t>Repeat for all interview expenses</a:t>
            </a:r>
          </a:p>
          <a:p>
            <a:pPr lvl="1"/>
            <a:r>
              <a:rPr lang="en-US" dirty="0"/>
              <a:t>See next slide for Personal Car </a:t>
            </a:r>
          </a:p>
          <a:p>
            <a:pPr marL="457200" lvl="1" indent="0">
              <a:buNone/>
            </a:pPr>
            <a:r>
              <a:rPr lang="en-US" dirty="0"/>
              <a:t>  Mileage Reimbursement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9BB5B-ECDC-EE6F-6472-212029D0F4C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18</a:t>
            </a:fld>
            <a:endParaRPr lang="en-US" noProof="0"/>
          </a:p>
        </p:txBody>
      </p:sp>
      <p:pic>
        <p:nvPicPr>
          <p:cNvPr id="6" name="Shape 225">
            <a:extLst>
              <a:ext uri="{FF2B5EF4-FFF2-40B4-BE49-F238E27FC236}">
                <a16:creationId xmlns:a16="http://schemas.microsoft.com/office/drawing/2014/main" id="{C2CFF47A-270F-7706-811F-F23E8BA05A9A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8" y="2478023"/>
            <a:ext cx="6402018" cy="3456269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00315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C896-8F9C-08F1-5204-386C5782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Car Mileage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D7C0-56F7-659D-F786-2A8C53C3F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Expense type:  Interviewee Personal Car Mileage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Personal Car mileage is only reimbursable for mileage greater than 50 miles one-way.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Include address for To and From Location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EA5D-F764-4EEA-63FB-F9512884BF5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19</a:t>
            </a:fld>
            <a:endParaRPr lang="en-US" noProof="0"/>
          </a:p>
        </p:txBody>
      </p:sp>
      <p:pic>
        <p:nvPicPr>
          <p:cNvPr id="5" name="Shape 262">
            <a:extLst>
              <a:ext uri="{FF2B5EF4-FFF2-40B4-BE49-F238E27FC236}">
                <a16:creationId xmlns:a16="http://schemas.microsoft.com/office/drawing/2014/main" id="{686E6EF8-CCB4-9C93-B1F4-23927C72CA8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39" y="2724912"/>
            <a:ext cx="6309521" cy="3314763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2206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60B5-8227-8A84-EA1B-9CE6352A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2E67-3F2B-F2F4-4EA4-6763FB9E7F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BPMI reimburses per diem for meals associated with your interview travel.  Receipts are </a:t>
            </a:r>
            <a:r>
              <a:rPr lang="en-US" b="1" u="sng" dirty="0"/>
              <a:t>NOT</a:t>
            </a:r>
            <a:r>
              <a:rPr lang="en-US" dirty="0"/>
              <a:t> required, and alcohol must not be expensed.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1400" b="0" i="0" u="none" strike="noStrike" cap="none" dirty="0">
              <a:solidFill>
                <a:srgbClr val="595959"/>
              </a:solidFill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400" b="1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Breakfast</a:t>
            </a: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lpha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For non-local candidates, when previous day or next day travel is required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morning, and you fly/drive from State College, PA Sunday night, and you eat breakfast Monday morning at 6:30 am prior to your interview.  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afternoon, and you fly/drive home from Pittsburgh to Raleigh, NC Tuesday morning and eat breakfast at 6:30 am during your travel home.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Lunch</a:t>
            </a: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lpha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for non-local candidates, when previous day or next day travel is required during lunch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and you fly/drive from Troy, NY to Pittsburgh on Sunday, leaving at 10:30 am and you stop for lunch at 1:00 pm.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afternoon and you fly/drive home from Pittsburgh to Troy, NY on Tuesday morning leaving at 8:00 am and you stop for lunch at 1:00 pm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400" b="1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Dinner</a:t>
            </a: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lpha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For non-local candidates, when previous day or next day travel is required during dinner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and you fly/drive from Philadelphia to Pittsburgh on Sunday evening leaving at 4:00 pm and you stop for dinner at 6:30 pm.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and you fly/drive home from Pittsburgh to Philadelphia on Monday evening leaving at 4:00 pm and you stop for dinner at 6:30 pm.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83719-060D-6A53-7636-2AFC7A4AE8B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694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E0BC-9970-218C-EE4B-216AB986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0F19-CEBF-8613-A0B7-BA1786E27A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Because BPMI has a direct bill arrangement to cover the airline, hotel, and car rental, receipts are not required for these expenses.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Most expense reports will not require receipts.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Personal Car Mileage does not require a receipt.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Meals do not require a receipt.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If a receipt needs to be attached to the report, it must be done electronically.</a:t>
            </a:r>
          </a:p>
          <a:p>
            <a:pPr marL="781050" marR="0" lvl="1" indent="-2857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ym typeface="Calibri"/>
              </a:rPr>
              <a:t>This is done by uploading the receipt to Concur</a:t>
            </a:r>
          </a:p>
          <a:p>
            <a:pPr marL="1238250" marR="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ym typeface="Calibri"/>
              </a:rPr>
              <a:t>Take a picture with a Smartphone using the Concur App (which must be downloaded to your device)</a:t>
            </a:r>
          </a:p>
          <a:p>
            <a:pPr marL="1238250" marR="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ym typeface="Calibri"/>
              </a:rPr>
              <a:t>Upload a PDF copy of the receipt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See Next Slide for further instructions on receipts.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BC0D7-CE9D-0758-AD85-FC0D5367D60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001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FE74-659D-E587-6344-328C15AA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a Receipt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0B5C-4B4E-DB15-64F2-30EF8A2D29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>
                <a:sym typeface="Calibri"/>
              </a:rPr>
              <a:t>the line that needs a receipt </a:t>
            </a:r>
          </a:p>
          <a:p>
            <a:pPr lvl="1"/>
            <a:r>
              <a:rPr lang="en-US" dirty="0">
                <a:sym typeface="Calibri"/>
              </a:rPr>
              <a:t>Yellow symbol means receipt is required</a:t>
            </a:r>
          </a:p>
          <a:p>
            <a:r>
              <a:rPr lang="en-US" dirty="0">
                <a:sym typeface="Calibri"/>
              </a:rPr>
              <a:t>Click Attach Receipt</a:t>
            </a:r>
          </a:p>
          <a:p>
            <a:endParaRPr lang="en-US" dirty="0"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75731-0DFC-58E9-D87A-E82D95317BD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21</a:t>
            </a:fld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143BF-B9A0-A098-DE5F-4AF88022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44" y="1947660"/>
            <a:ext cx="58578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0000-B4E1-72D8-36D1-D9E31A77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Attaching Receipt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1F287-44A4-2238-FFF9-6647C7A7E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you took a picture via the app, it will show up in Available Receipts.</a:t>
            </a:r>
          </a:p>
          <a:p>
            <a:r>
              <a:rPr lang="en-US" dirty="0"/>
              <a:t>If you did another method, click Browse to find your photo to attach.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1F04-B10A-00D3-191A-8E2486F235F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22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BE50F-8A4F-C79E-C3E4-6E287100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70" y="2258175"/>
            <a:ext cx="78867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96E9-9E53-DA72-5731-EA586CA6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C5D5-0159-90BA-3726-3B83B932D9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ym typeface="Calibri"/>
              </a:rPr>
              <a:t>After receipts are attached and exceptions are resolved, the expense report can be submitted</a:t>
            </a:r>
          </a:p>
          <a:p>
            <a:r>
              <a:rPr lang="en-US" dirty="0">
                <a:sym typeface="Calibri"/>
              </a:rPr>
              <a:t>Click Submit Report</a:t>
            </a:r>
          </a:p>
          <a:p>
            <a:endParaRPr lang="en-US"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report can be submitted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560A8-8B6B-478E-1042-F164B18E5F1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534C9-7CD5-596E-6EFC-6E75A014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872" y="1844421"/>
            <a:ext cx="62769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2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91D0-7BF6-E673-EAF3-22D533FB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2B64C-CA57-12AE-2B55-71C6CA775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Accept and Submit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2FB06-FE30-05E7-5FF7-81A112BED13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24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5B41B-7DCB-0961-B294-185460D5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92" y="1717738"/>
            <a:ext cx="62769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39C8-6295-3922-50C6-803A764E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AE56-1DB8-5BCB-5606-A2145E9757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various reviews an expense report must go through once submitted. </a:t>
            </a:r>
          </a:p>
          <a:p>
            <a:r>
              <a:rPr lang="en-US" dirty="0"/>
              <a:t>Once the expense report is approved, it may take up to two weeks for reimbursement.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CA193-D523-039D-C0EB-C07221FA5E6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641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5AB7-8ACC-D164-A302-6FEE614E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02744-CD25-2B2E-DDB1-28C1208B4D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If your report has an error, it will be returned to you. You will be required to make any necessary updates and resubmit.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If you are unable to figure out the problem, contact your Talent Acquisition professional to help you resolve </a:t>
            </a:r>
            <a:r>
              <a:rPr lang="en-US" dirty="0"/>
              <a:t>these</a:t>
            </a:r>
            <a:r>
              <a:rPr lang="en-US" dirty="0">
                <a:sym typeface="Calibri"/>
              </a:rPr>
              <a:t> issues.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FC8B-E8EF-E254-3202-38E7ECE2CA0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8244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C64EA-96EA-16C9-1D46-5CEB29B9B7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506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4630-4291-B652-2CB4-53EB901B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Per Diem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B526D7-DA80-C870-25CB-24E252690A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0931080"/>
              </p:ext>
            </p:extLst>
          </p:nvPr>
        </p:nvGraphicFramePr>
        <p:xfrm>
          <a:off x="432000" y="2264766"/>
          <a:ext cx="11339512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4878">
                  <a:extLst>
                    <a:ext uri="{9D8B030D-6E8A-4147-A177-3AD203B41FA5}">
                      <a16:colId xmlns:a16="http://schemas.microsoft.com/office/drawing/2014/main" val="3301611045"/>
                    </a:ext>
                  </a:extLst>
                </a:gridCol>
                <a:gridCol w="2834878">
                  <a:extLst>
                    <a:ext uri="{9D8B030D-6E8A-4147-A177-3AD203B41FA5}">
                      <a16:colId xmlns:a16="http://schemas.microsoft.com/office/drawing/2014/main" val="1000243640"/>
                    </a:ext>
                  </a:extLst>
                </a:gridCol>
                <a:gridCol w="2834878">
                  <a:extLst>
                    <a:ext uri="{9D8B030D-6E8A-4147-A177-3AD203B41FA5}">
                      <a16:colId xmlns:a16="http://schemas.microsoft.com/office/drawing/2014/main" val="1007638817"/>
                    </a:ext>
                  </a:extLst>
                </a:gridCol>
                <a:gridCol w="2834878">
                  <a:extLst>
                    <a:ext uri="{9D8B030D-6E8A-4147-A177-3AD203B41FA5}">
                      <a16:colId xmlns:a16="http://schemas.microsoft.com/office/drawing/2014/main" val="2587772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1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Breakfast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647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Pittsburgh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1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Schenectady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647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E188C-4925-3CFB-EFAE-F70D06BE72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59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8273-3A2C-ABB8-2015-52A86118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for Actual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622FB-9C27-3854-3932-4B0DC6D585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BPMI reimburses the following expenses for interviewees for </a:t>
            </a:r>
            <a:r>
              <a:rPr lang="en-US" b="1" i="0" u="sng" strike="noStrike" cap="none" dirty="0">
                <a:solidFill>
                  <a:srgbClr val="595959"/>
                </a:solidFill>
                <a:cs typeface="Calibri"/>
                <a:sym typeface="Calibri"/>
              </a:rPr>
              <a:t>actual </a:t>
            </a:r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expenses:  </a:t>
            </a:r>
          </a:p>
          <a:p>
            <a:pPr lvl="1"/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Airport Parking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Baggage Fees – One bag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Car Rental Gas 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Taxi/Shuttle (Uber) 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Tolls 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Personal Car mileage - Greater than 50 miles for local travel (receipt not required)</a:t>
            </a:r>
          </a:p>
          <a:p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Receipts are </a:t>
            </a:r>
            <a:r>
              <a:rPr lang="en-US" b="1" i="0" u="sng" strike="noStrike" cap="none" dirty="0">
                <a:solidFill>
                  <a:srgbClr val="595959"/>
                </a:solidFill>
                <a:cs typeface="Calibri"/>
                <a:sym typeface="Calibri"/>
              </a:rPr>
              <a:t>required</a:t>
            </a:r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 for transactions greater than $25.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445A9-EC7F-167F-12BB-33736433572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19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A7A9-7316-547B-3291-BD5471CE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Access for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37CF-6803-1AF3-CAFF-E32B7719A8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 your Talent Acquisition professional you have expenses for reimbursement</a:t>
            </a:r>
          </a:p>
          <a:p>
            <a:r>
              <a:rPr lang="en-US" dirty="0"/>
              <a:t>Talent Acquisition professional will create an account in Concur Solutions</a:t>
            </a:r>
          </a:p>
          <a:p>
            <a:r>
              <a:rPr lang="en-US" dirty="0"/>
              <a:t>You will receive an email with login info and link to Concur Solutions to submit expenses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A8749-60E6-26F5-7F25-D72691E653B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5" name="Shape 95">
            <a:extLst>
              <a:ext uri="{FF2B5EF4-FFF2-40B4-BE49-F238E27FC236}">
                <a16:creationId xmlns:a16="http://schemas.microsoft.com/office/drawing/2014/main" id="{299887EA-7AAB-B5BA-B169-AB7905D4CA7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78608" y="2973819"/>
            <a:ext cx="6366456" cy="2869198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88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5F90-4A0B-4541-59FF-2FEF8F18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CC00-4754-FD5D-0C55-1304F5F836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Concur Privacy agreement opens in a new screen.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098D1-AE1E-4DA2-32F4-1A799BA6300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5" name="Shape 106">
            <a:extLst>
              <a:ext uri="{FF2B5EF4-FFF2-40B4-BE49-F238E27FC236}">
                <a16:creationId xmlns:a16="http://schemas.microsoft.com/office/drawing/2014/main" id="{965E36B1-67AA-C281-1CEC-8BB6A6B9BBD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3680" y="1822680"/>
            <a:ext cx="7315200" cy="4062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3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2414-09AB-04F0-B07C-6D8D686B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Password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FD7D-C1C9-D762-92B1-DD56DB90D7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the agreement is complete, change your password.</a:t>
            </a:r>
          </a:p>
          <a:p>
            <a:r>
              <a:rPr lang="en-US" dirty="0"/>
              <a:t>Follow the instructions on the screen.</a:t>
            </a:r>
          </a:p>
          <a:p>
            <a:endParaRPr lang="en-US" dirty="0"/>
          </a:p>
          <a:p>
            <a:pPr marL="9144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1F868-01CF-290D-E41A-96FA8424044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Shape 113">
            <a:extLst>
              <a:ext uri="{FF2B5EF4-FFF2-40B4-BE49-F238E27FC236}">
                <a16:creationId xmlns:a16="http://schemas.microsoft.com/office/drawing/2014/main" id="{F51FC2D3-1912-D004-04A9-3738ACD862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1961" y="2165323"/>
            <a:ext cx="7315200" cy="372199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27746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C7C0-E97F-5AC4-C84A-4FD7817B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Your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3B6B-F295-0F95-3682-E7D4647672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the profile drop-down button to begin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FFD3E-B86C-F311-2E18-42BBBEE03E1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ED093-74F8-83D8-4FB8-F455FF82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242" y="1849564"/>
            <a:ext cx="66960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9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4089-C35E-7C9E-3A5F-A6E1CD06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24A1-7AF4-3B21-3F17-1E7E2D22F5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Profile Settings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6266C-A0A7-69A1-F3E7-451DD8AED5B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0B20B6-ECE2-227A-61DD-94C168023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67" y="1820623"/>
            <a:ext cx="59912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PMI NEW">
      <a:dk1>
        <a:sysClr val="windowText" lastClr="000000"/>
      </a:dk1>
      <a:lt1>
        <a:sysClr val="window" lastClr="FFFFFF"/>
      </a:lt1>
      <a:dk2>
        <a:srgbClr val="FF2800"/>
      </a:dk2>
      <a:lt2>
        <a:srgbClr val="BBBDC0"/>
      </a:lt2>
      <a:accent1>
        <a:srgbClr val="D8B25C"/>
      </a:accent1>
      <a:accent2>
        <a:srgbClr val="57727F"/>
      </a:accent2>
      <a:accent3>
        <a:srgbClr val="00283C"/>
      </a:accent3>
      <a:accent4>
        <a:srgbClr val="1B6B48"/>
      </a:accent4>
      <a:accent5>
        <a:srgbClr val="DD8047"/>
      </a:accent5>
      <a:accent6>
        <a:srgbClr val="765474"/>
      </a:accent6>
      <a:hlink>
        <a:srgbClr val="0000FF"/>
      </a:hlink>
      <a:folHlink>
        <a:srgbClr val="FFC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CLEAN_tf16411250_win32" id="{572DB5E2-4105-4B28-BE6C-5221DA8CABA4}" vid="{96ED93BE-FC14-4B78-9974-EC19BC5D7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FBB139538D58418127A15077386D6F" ma:contentTypeVersion="18" ma:contentTypeDescription="Create a new document." ma:contentTypeScope="" ma:versionID="5b81c9aa039a8ecb34898308f89d1c4f">
  <xsd:schema xmlns:xsd="http://www.w3.org/2001/XMLSchema" xmlns:xs="http://www.w3.org/2001/XMLSchema" xmlns:p="http://schemas.microsoft.com/office/2006/metadata/properties" xmlns:ns2="f6614770-8b08-4ec6-b8ae-070da8d3a1f5" xmlns:ns3="b37ff3a8-eac2-462e-8794-f12a4bc47f1d" targetNamespace="http://schemas.microsoft.com/office/2006/metadata/properties" ma:root="true" ma:fieldsID="a4d1b9d436ba1fdab48c25d69ae85da2" ns2:_="" ns3:_="">
    <xsd:import namespace="f6614770-8b08-4ec6-b8ae-070da8d3a1f5"/>
    <xsd:import namespace="b37ff3a8-eac2-462e-8794-f12a4bc47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ImageMetadataListItemId" minOccurs="0"/>
                <xsd:element ref="ns2:ImageMetadataListFieldI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14770-8b08-4ec6-b8ae-070da8d3a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ImageMetadataListItemId" ma:index="17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18" nillable="true" ma:displayName="ImageMetadataListFieldId" ma:hidden="true" ma:indexed="true" ma:internalName="ImageMetadataListFieldId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e8d0e3-ee5b-45f2-a8dd-a690bc15d7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ff3a8-eac2-462e-8794-f12a4bc47f1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fd4ed3-4752-40fe-be6c-52a36e367c0e}" ma:internalName="TaxCatchAll" ma:showField="CatchAllData" ma:web="b37ff3a8-eac2-462e-8794-f12a4bc47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614770-8b08-4ec6-b8ae-070da8d3a1f5">
      <Terms xmlns="http://schemas.microsoft.com/office/infopath/2007/PartnerControls"/>
    </lcf76f155ced4ddcb4097134ff3c332f>
    <TaxCatchAll xmlns="b37ff3a8-eac2-462e-8794-f12a4bc47f1d" xsi:nil="true"/>
    <SharedWithUsers xmlns="b37ff3a8-eac2-462e-8794-f12a4bc47f1d">
      <UserInfo>
        <DisplayName/>
        <AccountId xsi:nil="true"/>
        <AccountType/>
      </UserInfo>
    </SharedWithUsers>
    <ImageMetadataListItemId xmlns="f6614770-8b08-4ec6-b8ae-070da8d3a1f5" xsi:nil="true"/>
    <Notes xmlns="f6614770-8b08-4ec6-b8ae-070da8d3a1f5" xsi:nil="true"/>
    <ImageMetadataListFieldId xmlns="f6614770-8b08-4ec6-b8ae-070da8d3a1f5" xsi:nil="true"/>
  </documentManagement>
</p:properties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868A1-FF90-44E0-9B34-7CB585C1D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14770-8b08-4ec6-b8ae-070da8d3a1f5"/>
    <ds:schemaRef ds:uri="b37ff3a8-eac2-462e-8794-f12a4bc47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b37ff3a8-eac2-462e-8794-f12a4bc47f1d"/>
    <ds:schemaRef ds:uri="f6614770-8b08-4ec6-b8ae-070da8d3a1f5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993</Words>
  <Application>Microsoft Office PowerPoint</Application>
  <PresentationFormat>Widescreen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Bold</vt:lpstr>
      <vt:lpstr>Calibri</vt:lpstr>
      <vt:lpstr>Century Gothic</vt:lpstr>
      <vt:lpstr>Noto Sans Symbols</vt:lpstr>
      <vt:lpstr>Times New Roman</vt:lpstr>
      <vt:lpstr>Verdana</vt:lpstr>
      <vt:lpstr>Wingdings 3</vt:lpstr>
      <vt:lpstr>Office Theme</vt:lpstr>
      <vt:lpstr>Instructions for BPMI Interviewee Expense Report</vt:lpstr>
      <vt:lpstr>Meals</vt:lpstr>
      <vt:lpstr>Meal Per Diem</vt:lpstr>
      <vt:lpstr>Reimbursement for Actual Expenses</vt:lpstr>
      <vt:lpstr>Getting Access for Reimbursement</vt:lpstr>
      <vt:lpstr>Privacy Agreement</vt:lpstr>
      <vt:lpstr>Change Password </vt:lpstr>
      <vt:lpstr>Update Your Profile</vt:lpstr>
      <vt:lpstr>Profile Settings</vt:lpstr>
      <vt:lpstr>Update Bank Information</vt:lpstr>
      <vt:lpstr>Update Bank Information</vt:lpstr>
      <vt:lpstr>Penny Test</vt:lpstr>
      <vt:lpstr>Starting Expense Report</vt:lpstr>
      <vt:lpstr>Start a Report</vt:lpstr>
      <vt:lpstr>Creating a New Expense Report</vt:lpstr>
      <vt:lpstr>Travel Allowances</vt:lpstr>
      <vt:lpstr>Interview Expenses</vt:lpstr>
      <vt:lpstr>Interview Expenses</vt:lpstr>
      <vt:lpstr>Personal Car Mileage Reimbursement</vt:lpstr>
      <vt:lpstr>Receipts</vt:lpstr>
      <vt:lpstr>Uploading a Receipt</vt:lpstr>
      <vt:lpstr>Attaching Receipt</vt:lpstr>
      <vt:lpstr>Submit Report</vt:lpstr>
      <vt:lpstr>Final Review</vt:lpstr>
      <vt:lpstr>Timing of Payment</vt:lpstr>
      <vt:lpstr>Troubleshooting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BPMI Board of Directors</dc:title>
  <dc:creator>Brittingham, Angela C. (Contractor)</dc:creator>
  <cp:lastModifiedBy>Merlino, Mark V. (Contractor)</cp:lastModifiedBy>
  <cp:revision>12</cp:revision>
  <cp:lastPrinted>2023-09-20T14:13:22Z</cp:lastPrinted>
  <dcterms:created xsi:type="dcterms:W3CDTF">2022-09-09T18:36:03Z</dcterms:created>
  <dcterms:modified xsi:type="dcterms:W3CDTF">2023-11-08T17:04:08Z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0x01010016FBB139538D58418127A15077386D6F</vt:lpwstr>
  </property>
  <property fmtid="{D5CDD505-2E9C-101B-9397-08002B2CF9AE}" pid="3" name="MSIP_Label_972ab08d-aa7f-4785-bc8b-d3253fb803d7_Enabled">
    <vt:lpwstr>true</vt:lpwstr>
  </property>
  <property fmtid="{D5CDD505-2E9C-101B-9397-08002B2CF9AE}" pid="4" name="MSIP_Label_972ab08d-aa7f-4785-bc8b-d3253fb803d7_SetDate">
    <vt:lpwstr>2022-03-08T19:45:53Z</vt:lpwstr>
  </property>
  <property fmtid="{D5CDD505-2E9C-101B-9397-08002B2CF9AE}" pid="5" name="MSIP_Label_972ab08d-aa7f-4785-bc8b-d3253fb803d7_Method">
    <vt:lpwstr>Privileged</vt:lpwstr>
  </property>
  <property fmtid="{D5CDD505-2E9C-101B-9397-08002B2CF9AE}" pid="6" name="MSIP_Label_972ab08d-aa7f-4785-bc8b-d3253fb803d7_Name">
    <vt:lpwstr>Document-Unclassified</vt:lpwstr>
  </property>
  <property fmtid="{D5CDD505-2E9C-101B-9397-08002B2CF9AE}" pid="7" name="MSIP_Label_972ab08d-aa7f-4785-bc8b-d3253fb803d7_SiteId">
    <vt:lpwstr>ebb151f0-4882-4a81-94a2-1e2262f517ee</vt:lpwstr>
  </property>
  <property fmtid="{D5CDD505-2E9C-101B-9397-08002B2CF9AE}" pid="8" name="MSIP_Label_972ab08d-aa7f-4785-bc8b-d3253fb803d7_ActionId">
    <vt:lpwstr>c958ae61-28d1-4cc9-ae49-317e484f8916</vt:lpwstr>
  </property>
  <property fmtid="{D5CDD505-2E9C-101B-9397-08002B2CF9AE}" pid="9" name="MSIP_Label_972ab08d-aa7f-4785-bc8b-d3253fb803d7_ContentBits">
    <vt:lpwstr>0</vt:lpwstr>
  </property>
  <property fmtid="{D5CDD505-2E9C-101B-9397-08002B2CF9AE}" pid="10" name="Order">
    <vt:r8>703300</vt:r8>
  </property>
  <property fmtid="{D5CDD505-2E9C-101B-9397-08002B2CF9AE}" pid="11" name="ComplianceAsset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ediaServiceImageTags">
    <vt:lpwstr/>
  </property>
</Properties>
</file>